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93" r:id="rId2"/>
    <p:sldId id="256" r:id="rId3"/>
    <p:sldId id="257" r:id="rId4"/>
    <p:sldId id="297" r:id="rId5"/>
    <p:sldId id="312" r:id="rId6"/>
    <p:sldId id="296" r:id="rId7"/>
    <p:sldId id="275" r:id="rId8"/>
    <p:sldId id="320" r:id="rId9"/>
    <p:sldId id="321" r:id="rId10"/>
    <p:sldId id="259" r:id="rId11"/>
    <p:sldId id="294" r:id="rId12"/>
    <p:sldId id="323" r:id="rId13"/>
    <p:sldId id="278" r:id="rId14"/>
    <p:sldId id="324" r:id="rId15"/>
    <p:sldId id="313" r:id="rId16"/>
    <p:sldId id="314" r:id="rId17"/>
    <p:sldId id="318" r:id="rId18"/>
    <p:sldId id="315" r:id="rId19"/>
    <p:sldId id="316" r:id="rId20"/>
    <p:sldId id="311" r:id="rId21"/>
    <p:sldId id="317" r:id="rId22"/>
    <p:sldId id="326" r:id="rId23"/>
    <p:sldId id="307" r:id="rId24"/>
    <p:sldId id="308" r:id="rId25"/>
    <p:sldId id="327" r:id="rId26"/>
    <p:sldId id="291" r:id="rId27"/>
    <p:sldId id="303" r:id="rId28"/>
    <p:sldId id="302" r:id="rId29"/>
    <p:sldId id="289" r:id="rId30"/>
    <p:sldId id="282" r:id="rId31"/>
    <p:sldId id="304" r:id="rId32"/>
    <p:sldId id="300" r:id="rId33"/>
    <p:sldId id="299" r:id="rId34"/>
    <p:sldId id="325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6666FF"/>
    <a:srgbClr val="FFCC00"/>
    <a:srgbClr val="FF0066"/>
    <a:srgbClr val="FFFF66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5798" autoAdjust="0"/>
  </p:normalViewPr>
  <p:slideViewPr>
    <p:cSldViewPr>
      <p:cViewPr>
        <p:scale>
          <a:sx n="65" d="100"/>
          <a:sy n="65" d="100"/>
        </p:scale>
        <p:origin x="-1458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34147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4AEA-C905-496C-9148-A55A9883CD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788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75E5-F1C6-422C-8C36-1171A9A30B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2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D448-7A5F-4C3D-962D-D8D421A839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415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8DCE-7172-4624-9B95-EF4415997F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13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B389-FB7D-4B16-AF80-BE241C44E0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873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9C6C-7C82-469E-9456-CE5EC4D8F4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27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896F-7091-4077-A075-19597F9686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369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8F2F-51F7-48BA-A02A-FC57243E93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660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C4BF-A9EB-49F3-A807-0A38F4A46E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18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0DB-F22D-4294-B2EC-0F11E5C221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577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B862-00A0-4843-A7F7-A44A8E073B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00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24FC-87E6-4BED-8953-2F20672DF5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826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0B2759-6B61-4124-AD37-5B6E3A2BAD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MASTER\Desktop\Colonna%20sonora%20Momenti%20di%20gloria%20(Chariots%20of%20Fir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MASTER\Desktop\Colonna%20sonora%20Momenti%20di%20gloria%20(Chariots%20of%20Fir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STER\Desktop\Colonna%20sonora%20Momenti%20di%20gloria%20(Chariots%20of%20Fire).mp3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TER\Desktop\MANDELA\Shosholoza%20(lyrics%20translation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3999">
              <a:srgbClr val="00B050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lonna sonora Momenti di gloria (Chariots of Fir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138" y="2060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052513"/>
            <a:ext cx="93789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lonna sonora Momenti di gloria (Chariots of Fir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 numSld="33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4999">
              <a:srgbClr val="FF0300"/>
            </a:gs>
            <a:gs pos="27499">
              <a:srgbClr val="FF7A00"/>
            </a:gs>
            <a:gs pos="50000">
              <a:srgbClr val="FFF200"/>
            </a:gs>
            <a:gs pos="72501">
              <a:srgbClr val="FF7A00"/>
            </a:gs>
            <a:gs pos="85001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605837" cy="626903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600" smtClean="0"/>
              <a:t>Mandela usa lo </a:t>
            </a:r>
            <a:r>
              <a:rPr lang="it-IT" altLang="it-IT" sz="4000" b="1" smtClean="0"/>
              <a:t>SPORT</a:t>
            </a:r>
            <a:r>
              <a:rPr lang="it-IT" altLang="it-IT" sz="3600" smtClean="0"/>
              <a:t> come strumento per riunificare il suo popolo da tempo diviso.</a:t>
            </a:r>
          </a:p>
          <a:p>
            <a:r>
              <a:rPr lang="it-IT" sz="3600" smtClean="0"/>
              <a:t>Ma il rugby è odiato dai neri che giocano a pallone. Mandela intuisce che lo sport dei bianchi deve piacere ai neri e li porta a tifare per la stessa squadra: </a:t>
            </a:r>
          </a:p>
          <a:p>
            <a:r>
              <a:rPr lang="it-IT" sz="3600" smtClean="0"/>
              <a:t>la </a:t>
            </a:r>
            <a:r>
              <a:rPr lang="it-IT" altLang="it-IT" sz="3600" b="1" smtClean="0"/>
              <a:t>Springboks</a:t>
            </a:r>
            <a:r>
              <a:rPr lang="it-IT" altLang="it-IT" sz="3600" smtClean="0"/>
              <a:t>, verde e oro (formata solo da giocatori bianchi) vince i mondiali nel 1995 contro i </a:t>
            </a:r>
            <a:r>
              <a:rPr lang="it-IT" sz="3600" smtClean="0"/>
              <a:t>rugbisti maori della Nuova Zelanda</a:t>
            </a:r>
            <a:r>
              <a:rPr lang="it-IT" altLang="it-IT" sz="3600" smtClean="0"/>
              <a:t>.</a:t>
            </a:r>
          </a:p>
          <a:p>
            <a:pPr algn="just">
              <a:lnSpc>
                <a:spcPts val="1800"/>
              </a:lnSpc>
              <a:spcBef>
                <a:spcPts val="1500"/>
              </a:spcBef>
              <a:spcAft>
                <a:spcPts val="1500"/>
              </a:spcAft>
            </a:pPr>
            <a:r>
              <a:rPr lang="it-IT" altLang="it-IT" sz="3600" smtClean="0"/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3999">
              <a:srgbClr val="00B050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2" descr="Risultati immagini per invictus film curios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4914900"/>
            <a:ext cx="27860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magine 5" descr="Risultati immagini per invictus film curio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05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magine 12" descr="Invi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15888"/>
            <a:ext cx="59293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magine 13" descr="Invi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9538"/>
            <a:ext cx="2971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magine 14" descr="Risultati immagini per invictus film curiosit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914900"/>
            <a:ext cx="28575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magine 15" descr="Risultati immagini per invictus film curiosità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15888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3708400" y="3429000"/>
          <a:ext cx="5256213" cy="130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213"/>
              </a:tblGrid>
              <a:tr h="1309688">
                <a:tc>
                  <a:txBody>
                    <a:bodyPr/>
                    <a:lstStyle/>
                    <a:p>
                      <a:r>
                        <a:rPr lang="it-IT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Campionato del Mondo di RUGBY del 1995</a:t>
                      </a:r>
                      <a:endParaRPr lang="it-IT" sz="36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5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408738"/>
          </a:xfrm>
          <a:solidFill>
            <a:srgbClr val="92D050"/>
          </a:solidFill>
        </p:spPr>
        <p:txBody>
          <a:bodyPr/>
          <a:lstStyle/>
          <a:p>
            <a:r>
              <a:rPr lang="it-IT" sz="4000" smtClean="0"/>
              <a:t>La finale della Coppa del Mondo di rugby del 1995 è stata non solo una vittoria sportiva ma una fase cruciale della storia </a:t>
            </a:r>
          </a:p>
          <a:p>
            <a:r>
              <a:rPr lang="it-IT" sz="4000" smtClean="0"/>
              <a:t>del Sud Africa, uno </a:t>
            </a:r>
          </a:p>
          <a:p>
            <a:r>
              <a:rPr lang="it-IT" sz="4000" smtClean="0"/>
              <a:t>dei risultati politici </a:t>
            </a:r>
          </a:p>
          <a:p>
            <a:r>
              <a:rPr lang="it-IT" sz="4000" smtClean="0"/>
              <a:t>internazionali </a:t>
            </a:r>
          </a:p>
          <a:p>
            <a:r>
              <a:rPr lang="it-IT" sz="4000" smtClean="0"/>
              <a:t>più importanti del</a:t>
            </a:r>
          </a:p>
          <a:p>
            <a:r>
              <a:rPr lang="it-IT" sz="4000" smtClean="0"/>
              <a:t> Novecento.</a:t>
            </a:r>
          </a:p>
        </p:txBody>
      </p:sp>
      <p:pic>
        <p:nvPicPr>
          <p:cNvPr id="13315" name="Immagine 3" descr="http://player.slideplayer.it/3/992919/data/images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9957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FF000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214313" y="260350"/>
            <a:ext cx="8929687" cy="635000"/>
          </a:xfrm>
        </p:spPr>
        <p:txBody>
          <a:bodyPr/>
          <a:lstStyle/>
          <a:p>
            <a:pPr algn="l"/>
            <a:r>
              <a:rPr lang="it-IT" altLang="it-IT" b="1" smtClean="0"/>
              <a:t>Il motto: Una squadra, un Paese</a:t>
            </a:r>
            <a:endParaRPr lang="it-IT" altLang="it-IT" smtClean="0"/>
          </a:p>
        </p:txBody>
      </p:sp>
      <p:pic>
        <p:nvPicPr>
          <p:cNvPr id="14339" name="Segnaposto contenuto 8" descr="Risultati immagini per invictus film curiosità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6789737" cy="4176713"/>
          </a:xfrm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0825" y="5445125"/>
          <a:ext cx="8713788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8"/>
              </a:tblGrid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it-IT" sz="36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Intorno a me voglio le due anime del Sud Africa</a:t>
                      </a:r>
                      <a:endParaRPr lang="it-IT" sz="360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2" marB="4573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sultati immagini per mandela lo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75612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egnaposto contenuto 5"/>
          <p:cNvSpPr>
            <a:spLocks noGrp="1"/>
          </p:cNvSpPr>
          <p:nvPr>
            <p:ph idx="1"/>
          </p:nvPr>
        </p:nvSpPr>
        <p:spPr>
          <a:xfrm>
            <a:off x="827088" y="260350"/>
            <a:ext cx="6840537" cy="1800225"/>
          </a:xfrm>
        </p:spPr>
        <p:txBody>
          <a:bodyPr/>
          <a:lstStyle/>
          <a:p>
            <a:r>
              <a:rPr lang="it-IT" altLang="it-IT" b="1" smtClean="0"/>
              <a:t>La </a:t>
            </a:r>
            <a:r>
              <a:rPr lang="it-IT" altLang="it-IT" b="1" smtClean="0">
                <a:solidFill>
                  <a:srgbClr val="FF3300"/>
                </a:solidFill>
              </a:rPr>
              <a:t>Nazione Arcobaleno </a:t>
            </a:r>
            <a:r>
              <a:rPr lang="it-IT" altLang="it-IT" b="1" smtClean="0"/>
              <a:t>inizia qui.</a:t>
            </a:r>
            <a:endParaRPr lang="it-IT" altLang="it-IT" smtClean="0"/>
          </a:p>
          <a:p>
            <a:r>
              <a:rPr lang="it-IT" altLang="it-IT" b="1" smtClean="0"/>
              <a:t>La </a:t>
            </a:r>
            <a:r>
              <a:rPr lang="it-IT" altLang="it-IT" b="1" smtClean="0">
                <a:solidFill>
                  <a:srgbClr val="FF3300"/>
                </a:solidFill>
              </a:rPr>
              <a:t>Riconciliazione</a:t>
            </a:r>
            <a:r>
              <a:rPr lang="it-IT" altLang="it-IT" b="1" smtClean="0"/>
              <a:t> inizia qui.</a:t>
            </a:r>
            <a:endParaRPr lang="it-IT" altLang="it-IT" smtClean="0"/>
          </a:p>
          <a:p>
            <a:r>
              <a:rPr lang="it-IT" altLang="it-IT" b="1" smtClean="0"/>
              <a:t>Il </a:t>
            </a:r>
            <a:r>
              <a:rPr lang="it-IT" altLang="it-IT" b="1" smtClean="0">
                <a:solidFill>
                  <a:srgbClr val="FF0000"/>
                </a:solidFill>
              </a:rPr>
              <a:t>Perdono</a:t>
            </a:r>
            <a:r>
              <a:rPr lang="it-IT" altLang="it-IT" b="1" smtClean="0"/>
              <a:t> inizia qui.</a:t>
            </a:r>
            <a:endParaRPr lang="it-IT" altLang="it-IT" smtClean="0"/>
          </a:p>
          <a:p>
            <a:endParaRPr lang="it-IT" altLang="it-IT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OLIMPIADI DI ATENE 2004</a:t>
            </a:r>
          </a:p>
        </p:txBody>
      </p:sp>
      <p:pic>
        <p:nvPicPr>
          <p:cNvPr id="16387" name="Segnaposto contenuto 3" descr="downlo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3744912" cy="5041900"/>
          </a:xfrm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0825" y="2565400"/>
          <a:ext cx="4572000" cy="32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292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Nelson Mandela nella veste di TEDOFORO porta la Fiamma Olimpica attraverso la prigione di </a:t>
                      </a:r>
                      <a:r>
                        <a:rPr lang="it-IT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Robben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Island</a:t>
                      </a:r>
                    </a:p>
                    <a:p>
                      <a:endParaRPr lang="it-IT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E6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5538"/>
            <a:ext cx="8750300" cy="50942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39725" eaLnBrk="1" hangingPunct="1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altLang="it-IT" sz="1400" smtClean="0"/>
              <a:t> </a:t>
            </a:r>
            <a:r>
              <a:rPr lang="it-IT" altLang="it-IT" smtClean="0"/>
              <a:t>Amante e praticante della </a:t>
            </a:r>
            <a:r>
              <a:rPr lang="it-IT" altLang="it-IT" i="1" smtClean="0"/>
              <a:t>boxe</a:t>
            </a:r>
            <a:r>
              <a:rPr lang="it-IT" altLang="it-IT" smtClean="0"/>
              <a:t>, sport-metafora della sua vita di LOTTA. </a:t>
            </a:r>
          </a:p>
          <a:p>
            <a:pPr marL="341313" indent="-339725" eaLnBrk="1" hangingPunct="1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altLang="it-IT" smtClean="0"/>
              <a:t>                        Amico del pugile </a:t>
            </a:r>
            <a:r>
              <a:rPr lang="it-IT" altLang="it-IT" u="sng" smtClean="0"/>
              <a:t>Mohammed Ali</a:t>
            </a:r>
          </a:p>
          <a:p>
            <a:pPr marL="341313" indent="-339725" eaLnBrk="1" hangingPunct="1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altLang="it-IT" smtClean="0"/>
              <a:t>                        Un suo rammarico: non essere                          </a:t>
            </a:r>
          </a:p>
          <a:p>
            <a:pPr marL="341313" indent="-339725" eaLnBrk="1" hangingPunct="1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altLang="it-IT" smtClean="0"/>
              <a:t>                        riuscito a diventare campione                                                                                                                                 d                   del mondo dei pesi massimi </a:t>
            </a:r>
          </a:p>
          <a:p>
            <a:pPr marL="341313" indent="-339725" eaLnBrk="1" hangingPunct="1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altLang="it-IT" smtClean="0"/>
              <a:t>                        </a:t>
            </a:r>
          </a:p>
        </p:txBody>
      </p:sp>
      <p:pic>
        <p:nvPicPr>
          <p:cNvPr id="17411" name="Immagine 6" descr="C:\Users\UtenteP\Downloads\mandela a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53641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magine 7" descr="C:\Users\UtenteP\Downloads\nelson-a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34051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8" descr="C:\Users\UtenteP\Downloads\mandela bo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775"/>
            <a:ext cx="2700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olo 1"/>
          <p:cNvSpPr>
            <a:spLocks noGrp="1"/>
          </p:cNvSpPr>
          <p:nvPr>
            <p:ph type="title"/>
          </p:nvPr>
        </p:nvSpPr>
        <p:spPr>
          <a:xfrm>
            <a:off x="-17463" y="404813"/>
            <a:ext cx="8820151" cy="287337"/>
          </a:xfrm>
        </p:spPr>
        <p:txBody>
          <a:bodyPr/>
          <a:lstStyle/>
          <a:p>
            <a:pPr defTabSz="179388"/>
            <a:r>
              <a:rPr lang="it-IT" altLang="it-IT" sz="4000" smtClean="0"/>
              <a:t>Mandela ed Ali: un guantone per i diritti dei neri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L’O.N.U. nel 2009 ha proclamato il MANDELA DAY</a:t>
            </a:r>
          </a:p>
        </p:txBody>
      </p:sp>
      <p:pic>
        <p:nvPicPr>
          <p:cNvPr id="18435" name="Segnaposto contenuto 3" descr="Risultati immagini per 18 luglio mandela d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064500" cy="1728787"/>
          </a:xfrm>
        </p:spPr>
      </p:pic>
      <p:pic>
        <p:nvPicPr>
          <p:cNvPr id="18436" name="Immagine 4" descr="Risultati immagini per 18 luglio mandel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79200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850" y="3284538"/>
          <a:ext cx="806450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6450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In tutto il mondo il 18 LUGLIO (giorno della sua nascita) si celebra la GIORNATA INTERNAZIONALE in sua memoria 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50000">
              <a:srgbClr val="FFFF00"/>
            </a:gs>
            <a:gs pos="100000">
              <a:srgbClr val="00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24495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Il 15/12/2013 muore a 95 anni. </a:t>
            </a:r>
            <a:r>
              <a:rPr lang="it-IT" altLang="it-IT" b="1" smtClean="0"/>
              <a:t/>
            </a:r>
            <a:br>
              <a:rPr lang="it-IT" altLang="it-IT" b="1" smtClean="0"/>
            </a:br>
            <a:r>
              <a:rPr lang="it-IT" altLang="it-IT" smtClean="0"/>
              <a:t>Il mondo piange il </a:t>
            </a:r>
            <a:r>
              <a:rPr lang="it-IT" altLang="it-IT" i="1" smtClean="0"/>
              <a:t>leader</a:t>
            </a:r>
            <a:r>
              <a:rPr lang="it-IT" altLang="it-IT" smtClean="0"/>
              <a:t> della Nazione Arcobaleno. </a:t>
            </a:r>
            <a:r>
              <a:rPr lang="it-IT" altLang="it-IT" b="1" smtClean="0"/>
              <a:t/>
            </a:r>
            <a:br>
              <a:rPr lang="it-IT" altLang="it-IT" b="1" smtClean="0"/>
            </a:br>
            <a:r>
              <a:rPr lang="it-IT" altLang="it-IT" smtClean="0"/>
              <a:t>I suoi ideali gli sopravvivono… portiamo avanti le sue idee…</a:t>
            </a:r>
            <a:r>
              <a:rPr lang="it-IT" altLang="it-IT" b="1" smtClean="0"/>
              <a:t/>
            </a:r>
            <a:br>
              <a:rPr lang="it-IT" altLang="it-IT" b="1" smtClean="0"/>
            </a:br>
            <a:endParaRPr lang="it-IT" altLang="it-IT" smtClean="0"/>
          </a:p>
        </p:txBody>
      </p:sp>
      <p:pic>
        <p:nvPicPr>
          <p:cNvPr id="19459" name="Segnaposto contenuto 7" descr="Risultati immagini per mandela muor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429000"/>
            <a:ext cx="7200900" cy="331311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00FF00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8" descr="Immagine correlat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54338"/>
            <a:ext cx="6842125" cy="3570287"/>
          </a:xfrm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188" y="333375"/>
          <a:ext cx="7921625" cy="23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5"/>
              </a:tblGrid>
              <a:tr h="2374900">
                <a:tc>
                  <a:txBody>
                    <a:bodyPr/>
                    <a:lstStyle/>
                    <a:p>
                      <a:pPr algn="ctr"/>
                      <a:r>
                        <a:rPr lang="it-IT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la sua vita ha dimostrato che un mondo più equo e solidale, dove diversità è sinonimo di ricchezza, è possibile!</a:t>
                      </a:r>
                      <a:endParaRPr lang="it-IT" sz="3600" dirty="0"/>
                    </a:p>
                  </a:txBody>
                  <a:tcPr marL="91449" marR="91449" marT="45694" marB="45694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chemeClr val="accent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3" y="4405313"/>
            <a:ext cx="7772400" cy="233203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5400" smtClean="0">
              <a:solidFill>
                <a:srgbClr val="CCCCFF"/>
              </a:solidFill>
              <a:hlinkClick r:id="" action="ppaction://noaction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573463"/>
            <a:ext cx="6400800" cy="17589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600" smtClean="0"/>
          </a:p>
        </p:txBody>
      </p:sp>
      <p:pic>
        <p:nvPicPr>
          <p:cNvPr id="3076" name="Immagine 13" descr="invi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350"/>
            <a:ext cx="73453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ttangolo 1"/>
          <p:cNvSpPr>
            <a:spLocks noChangeArrowheads="1"/>
          </p:cNvSpPr>
          <p:nvPr/>
        </p:nvSpPr>
        <p:spPr bwMode="auto">
          <a:xfrm>
            <a:off x="611188" y="4438650"/>
            <a:ext cx="7993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4800" i="1">
                <a:solidFill>
                  <a:schemeClr val="tx1"/>
                </a:solidFill>
              </a:rPr>
              <a:t>NELSON MANDELA</a:t>
            </a:r>
          </a:p>
          <a:p>
            <a:pPr algn="ctr"/>
            <a:r>
              <a:rPr lang="it-IT" altLang="it-IT" sz="3600" i="1">
                <a:solidFill>
                  <a:schemeClr val="tx1"/>
                </a:solidFill>
              </a:rPr>
              <a:t>Film di Clint Eastwood del 2009 </a:t>
            </a:r>
          </a:p>
          <a:p>
            <a:pPr algn="ctr"/>
            <a:r>
              <a:rPr lang="it-IT" altLang="it-IT" sz="3600" i="1">
                <a:solidFill>
                  <a:schemeClr val="tx1"/>
                </a:solidFill>
              </a:rPr>
              <a:t>con Morgan Freeman e Matt Damon</a:t>
            </a:r>
            <a:endParaRPr lang="it-IT" altLang="it-IT" sz="3600">
              <a:solidFill>
                <a:schemeClr val="tx1"/>
              </a:solidFill>
            </a:endParaRPr>
          </a:p>
        </p:txBody>
      </p:sp>
      <p:pic>
        <p:nvPicPr>
          <p:cNvPr id="3" name="Colonna sonora Momenti di gloria (Chariots of Fir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rgbClr val="0033CC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552450"/>
            <a:ext cx="9721850" cy="57626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smtClean="0"/>
              <a:t>MADIBA: ispiratore di Barack Obama                                                                         44°Presidente USA </a:t>
            </a: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5363" y="1125538"/>
            <a:ext cx="5429250" cy="55435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rgbClr val="0099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dirty="0" smtClean="0"/>
              <a:t>I </a:t>
            </a:r>
            <a:r>
              <a:rPr lang="it-IT" dirty="0"/>
              <a:t>due si sono incontrati una sola volta </a:t>
            </a:r>
            <a:r>
              <a:rPr lang="it-IT" sz="2800" dirty="0"/>
              <a:t>nel </a:t>
            </a:r>
            <a:r>
              <a:rPr lang="it-IT" sz="2800" dirty="0" smtClean="0"/>
              <a:t>2005.</a:t>
            </a:r>
          </a:p>
          <a:p>
            <a:pPr>
              <a:defRPr/>
            </a:pPr>
            <a:r>
              <a:rPr lang="it-IT" dirty="0" smtClean="0">
                <a:latin typeface="+mj-lt"/>
              </a:rPr>
              <a:t>"</a:t>
            </a:r>
            <a:r>
              <a:rPr lang="it-IT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E' stato l'esempio della mia vita 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… un eroe per il mondo;</a:t>
            </a:r>
            <a:endParaRPr lang="it-IT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Sono stato uno dei milioni </a:t>
            </a:r>
            <a:r>
              <a:rPr lang="it-IT" dirty="0" smtClean="0">
                <a:latin typeface="+mj-lt"/>
              </a:rPr>
              <a:t>di persone </a:t>
            </a:r>
            <a:r>
              <a:rPr lang="it-IT" dirty="0">
                <a:latin typeface="+mj-lt"/>
              </a:rPr>
              <a:t>ispirate da Mandela … </a:t>
            </a:r>
          </a:p>
          <a:p>
            <a:pPr>
              <a:defRPr/>
            </a:pPr>
            <a:r>
              <a:rPr lang="it-IT" dirty="0">
                <a:latin typeface="+mj-lt"/>
              </a:rPr>
              <a:t>Mi ha dato l’idea di cosa si può raggiungere quando si è guidati dalla speranza".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rgbClr val="0099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sz="2800" dirty="0"/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rgbClr val="0099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altLang="it-IT" sz="2800" dirty="0" smtClean="0"/>
          </a:p>
        </p:txBody>
      </p:sp>
      <p:pic>
        <p:nvPicPr>
          <p:cNvPr id="21508" name="Immagine 4" descr="C:\Users\UtenteP\Downloads\OB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4274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5" descr="Obama al Memorial per Mandela: &quot;Ci ha insegnato il potere delle azioni, ma anche delle ide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34274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6" descr="http://player.slideplayer.it/17/5408212/data/images/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magine 7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6731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115888"/>
            <a:ext cx="9144000" cy="653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Risultati immagini per invictus film curiosità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781300"/>
            <a:ext cx="4968875" cy="3803650"/>
          </a:xfrm>
        </p:spPr>
      </p:pic>
      <p:pic>
        <p:nvPicPr>
          <p:cNvPr id="24579" name="Immagine 4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60350"/>
            <a:ext cx="4724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 descr="Risultati immagini per invictus film curiosità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056438" cy="46799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297988" cy="657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33CCFF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6" descr="Risultati immagini per invictus film curios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20713"/>
            <a:ext cx="119459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5" descr="Risultati immagini per mandela frase educazio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20713"/>
            <a:ext cx="6408737" cy="54006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D9D9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egnaposto contenuto 3" descr="Risultati immagini per invictus film curiosità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836613"/>
            <a:ext cx="7843837" cy="54006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50000">
              <a:schemeClr val="bg1"/>
            </a:gs>
            <a:gs pos="100000">
              <a:srgbClr val="0033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421188"/>
          </a:xfrm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0723" name="Immagine 6" descr="Risultati immagini per invictus film curios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80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80"/>
            </a:gs>
            <a:gs pos="50000">
              <a:srgbClr val="FFFF00"/>
            </a:gs>
            <a:gs pos="100000">
              <a:srgbClr val="8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9538"/>
            <a:ext cx="7129463" cy="49037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413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i="1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-3413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i="1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Invictus – L’Invincibile 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Calibri" pitchFamily="34" charset="0"/>
              <a:cs typeface="Times New Roman" pitchFamily="18" charset="0"/>
            </a:endParaRP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Il film è tratto dal romanzo 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smtClean="0">
                <a:ea typeface="Calibri" pitchFamily="34" charset="0"/>
                <a:cs typeface="Times New Roman" pitchFamily="18" charset="0"/>
              </a:rPr>
              <a:t>Ama il tuo nemico</a:t>
            </a:r>
            <a:r>
              <a:rPr lang="it-IT" altLang="it-IT" smtClean="0">
                <a:ea typeface="Calibri" pitchFamily="34" charset="0"/>
                <a:cs typeface="Times New Roman" pitchFamily="18" charset="0"/>
              </a:rPr>
              <a:t> 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di John Carlin, 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ispirato a fatti 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realmente accaduti. 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smtClean="0">
                <a:ea typeface="Calibri" pitchFamily="34" charset="0"/>
                <a:cs typeface="Times New Roman" pitchFamily="18" charset="0"/>
              </a:rPr>
              <a:t/>
            </a:r>
            <a:br>
              <a:rPr lang="it-IT" altLang="it-IT" sz="1600" smtClean="0">
                <a:ea typeface="Calibri" pitchFamily="34" charset="0"/>
                <a:cs typeface="Times New Roman" pitchFamily="18" charset="0"/>
              </a:rPr>
            </a:br>
            <a:endParaRPr lang="it-IT" altLang="it-IT" sz="15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Immagine 4" descr="Risultati immagini per invictus film curio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8749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3999">
              <a:srgbClr val="00B050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5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645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3" descr="Risultati immagini per mandela frase educ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3534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9D9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107950" y="260350"/>
            <a:ext cx="8575675" cy="6597650"/>
          </a:xfrm>
        </p:spPr>
        <p:txBody>
          <a:bodyPr/>
          <a:lstStyle/>
          <a:p>
            <a:r>
              <a:rPr lang="it-IT" altLang="it-IT" sz="4000" smtClean="0"/>
              <a:t>Nella vita di Mandela</a:t>
            </a:r>
          </a:p>
          <a:p>
            <a:r>
              <a:rPr lang="it-IT" altLang="it-IT" sz="4000" smtClean="0"/>
              <a:t>la SCUOLA è stata</a:t>
            </a:r>
          </a:p>
          <a:p>
            <a:r>
              <a:rPr lang="it-IT" altLang="it-IT" sz="4000" smtClean="0"/>
              <a:t>importante …</a:t>
            </a:r>
          </a:p>
          <a:p>
            <a:endParaRPr lang="it-IT" altLang="it-IT" sz="4000" smtClean="0"/>
          </a:p>
          <a:p>
            <a:r>
              <a:rPr lang="it-IT" altLang="it-IT" sz="4000" smtClean="0"/>
              <a:t>anche per Te</a:t>
            </a:r>
          </a:p>
          <a:p>
            <a:r>
              <a:rPr lang="it-IT" altLang="it-IT" sz="4000" smtClean="0"/>
              <a:t>giovane studente …</a:t>
            </a:r>
          </a:p>
          <a:p>
            <a:r>
              <a:rPr lang="it-IT" altLang="it-IT" sz="4000" smtClean="0"/>
              <a:t>una Buona Istruzione</a:t>
            </a:r>
          </a:p>
          <a:p>
            <a:r>
              <a:rPr lang="it-IT" altLang="it-IT" sz="4000" smtClean="0"/>
              <a:t>potrà garantirti un </a:t>
            </a:r>
          </a:p>
          <a:p>
            <a:r>
              <a:rPr lang="it-IT" altLang="it-IT" sz="3600" smtClean="0"/>
              <a:t>FUTURO MIGLIORE</a:t>
            </a:r>
          </a:p>
          <a:p>
            <a:endParaRPr lang="it-IT" altLang="it-IT" smtClean="0"/>
          </a:p>
          <a:p>
            <a:endParaRPr lang="it-IT" altLang="it-IT" smtClean="0"/>
          </a:p>
        </p:txBody>
      </p:sp>
      <p:pic>
        <p:nvPicPr>
          <p:cNvPr id="33795" name="Immagine 3" descr="http://player.slideplayer.it/3/992919/data/images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4140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33CCFF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6" descr="http://player.slideplayer.it/3/992919/data/images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905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859338" y="5732463"/>
          <a:ext cx="4284662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662"/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it-IT" sz="4000" dirty="0" smtClean="0"/>
                        <a:t>Marianna Bini</a:t>
                      </a:r>
                      <a:endParaRPr lang="it-IT" sz="4000" dirty="0"/>
                    </a:p>
                  </a:txBody>
                  <a:tcPr marL="91455" marR="91455" marT="45761" marB="45761"/>
                </a:tc>
              </a:tr>
            </a:tbl>
          </a:graphicData>
        </a:graphic>
      </p:graphicFrame>
      <p:pic>
        <p:nvPicPr>
          <p:cNvPr id="2" name="Colonna sonora Momenti di gloria (Chariots of Fir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338" y="1700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audio>
              <p:cMediaNode vol="20000" numSld="999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osholoza (lyrics translation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8701087" cy="6526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80"/>
            </a:gs>
            <a:gs pos="50000">
              <a:srgbClr val="FFFF00"/>
            </a:gs>
            <a:gs pos="100000">
              <a:srgbClr val="8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09538"/>
            <a:ext cx="8050212" cy="46196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413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i="1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-3413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i="1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Invictus – L’Invincibile 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il film è anche il titolo di una poesia 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di W.E.Henley  fonte di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ispirazione per Mandela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nei suoi 27 anni trascorsi 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in prigione, durante 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l'</a:t>
            </a:r>
            <a:r>
              <a:rPr lang="it-IT" altLang="it-IT" b="1" i="1" smtClean="0">
                <a:ea typeface="Calibri" pitchFamily="34" charset="0"/>
                <a:cs typeface="Times New Roman" pitchFamily="18" charset="0"/>
              </a:rPr>
              <a:t>apartheid</a:t>
            </a:r>
            <a:r>
              <a:rPr lang="it-IT" altLang="it-IT" smtClean="0">
                <a:ea typeface="Calibri" pitchFamily="34" charset="0"/>
                <a:cs typeface="Times New Roman" pitchFamily="18" charset="0"/>
              </a:rPr>
              <a:t> , regime di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segregazione razziale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(popolo di colore privato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mtClean="0">
                <a:ea typeface="Calibri" pitchFamily="34" charset="0"/>
                <a:cs typeface="Times New Roman" pitchFamily="18" charset="0"/>
              </a:rPr>
              <a:t>di ogni diritto).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smtClean="0">
                <a:ea typeface="Calibri" pitchFamily="34" charset="0"/>
                <a:cs typeface="Times New Roman" pitchFamily="18" charset="0"/>
              </a:rPr>
              <a:t/>
            </a:r>
            <a:br>
              <a:rPr lang="it-IT" altLang="it-IT" sz="1600" smtClean="0">
                <a:ea typeface="Calibri" pitchFamily="34" charset="0"/>
                <a:cs typeface="Times New Roman" pitchFamily="18" charset="0"/>
              </a:rPr>
            </a:br>
            <a:endParaRPr lang="it-IT" altLang="it-IT" sz="15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3" name="Immagine 3" descr="Risultati immagini per invictus film curio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12950"/>
            <a:ext cx="44164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2"/>
          <p:cNvSpPr>
            <a:spLocks noGrp="1"/>
          </p:cNvSpPr>
          <p:nvPr>
            <p:ph type="title"/>
          </p:nvPr>
        </p:nvSpPr>
        <p:spPr>
          <a:xfrm>
            <a:off x="4645025" y="115888"/>
            <a:ext cx="4498975" cy="3744912"/>
          </a:xfrm>
        </p:spPr>
        <p:txBody>
          <a:bodyPr/>
          <a:lstStyle/>
          <a:p>
            <a:pPr algn="l"/>
            <a:r>
              <a:rPr lang="it-IT" altLang="it-IT" sz="3600" b="1" smtClean="0"/>
              <a:t>Condannato</a:t>
            </a:r>
            <a:r>
              <a:rPr lang="it-IT" altLang="it-IT" smtClean="0"/>
              <a:t> </a:t>
            </a:r>
            <a:r>
              <a:rPr lang="it-IT" altLang="it-IT" sz="2800" smtClean="0"/>
              <a:t>tre</a:t>
            </a:r>
            <a:r>
              <a:rPr lang="it-IT" altLang="it-IT" sz="2800" b="1" smtClean="0"/>
              <a:t> </a:t>
            </a:r>
            <a:r>
              <a:rPr lang="it-IT" altLang="it-IT" sz="2800" smtClean="0"/>
              <a:t>volte:</a:t>
            </a:r>
            <a:r>
              <a:rPr lang="it-IT" altLang="it-IT" sz="2400" smtClean="0"/>
              <a:t/>
            </a:r>
            <a:br>
              <a:rPr lang="it-IT" altLang="it-IT" sz="2400" smtClean="0"/>
            </a:br>
            <a:r>
              <a:rPr lang="it-IT" altLang="it-IT" sz="2400" smtClean="0"/>
              <a:t>nel 1956,1962,1963 (all’ergastolo). </a:t>
            </a:r>
            <a:br>
              <a:rPr lang="it-IT" altLang="it-IT" sz="2400" smtClean="0"/>
            </a:br>
            <a:r>
              <a:rPr lang="it-IT" altLang="it-IT" sz="2800" smtClean="0"/>
              <a:t>In prigione </a:t>
            </a:r>
            <a:r>
              <a:rPr lang="it-IT" altLang="it-IT" sz="2800" b="1" smtClean="0"/>
              <a:t>si laurea</a:t>
            </a:r>
            <a:r>
              <a:rPr lang="it-IT" altLang="it-IT" sz="2800" smtClean="0"/>
              <a:t> in </a:t>
            </a:r>
            <a:r>
              <a:rPr lang="it-IT" altLang="it-IT" sz="2800" b="1" smtClean="0"/>
              <a:t>Legge </a:t>
            </a:r>
            <a:r>
              <a:rPr lang="it-IT" altLang="it-IT" sz="2800" smtClean="0"/>
              <a:t>per </a:t>
            </a:r>
            <a:r>
              <a:rPr lang="it-IT" altLang="it-IT" sz="2800" b="1" smtClean="0"/>
              <a:t>corrispondenza </a:t>
            </a:r>
            <a:r>
              <a:rPr lang="it-IT" altLang="it-IT" sz="2800" smtClean="0"/>
              <a:t>all’University of</a:t>
            </a:r>
            <a:r>
              <a:rPr lang="it-IT" altLang="it-IT" sz="2800" b="1" smtClean="0"/>
              <a:t> London</a:t>
            </a:r>
            <a:r>
              <a:rPr lang="it-IT" altLang="it-IT" smtClean="0"/>
              <a:t/>
            </a:r>
            <a:br>
              <a:rPr lang="it-IT" altLang="it-IT" smtClean="0"/>
            </a:br>
            <a:r>
              <a:rPr lang="it-IT" altLang="it-IT" sz="3200" b="1" smtClean="0"/>
              <a:t>Detenuto 46664 :</a:t>
            </a:r>
            <a:r>
              <a:rPr lang="it-IT" altLang="it-IT" sz="3600" b="1" smtClean="0"/>
              <a:t/>
            </a:r>
            <a:br>
              <a:rPr lang="it-IT" altLang="it-IT" sz="3600" b="1" smtClean="0"/>
            </a:br>
            <a:r>
              <a:rPr lang="it-IT" altLang="it-IT" sz="2800" smtClean="0"/>
              <a:t>il suo</a:t>
            </a:r>
            <a:r>
              <a:rPr lang="it-IT" altLang="it-IT" sz="2800" b="1" smtClean="0"/>
              <a:t> codice</a:t>
            </a:r>
            <a:r>
              <a:rPr lang="it-IT" altLang="it-IT" sz="2800" smtClean="0"/>
              <a:t> di</a:t>
            </a:r>
            <a:r>
              <a:rPr lang="it-IT" altLang="it-IT" sz="2800" b="1" smtClean="0"/>
              <a:t> matricola </a:t>
            </a:r>
          </a:p>
        </p:txBody>
      </p:sp>
      <p:pic>
        <p:nvPicPr>
          <p:cNvPr id="6147" name="Segnaposto contenuto 7" descr="Risultati immagini per mandela muo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076700"/>
            <a:ext cx="5219700" cy="2881313"/>
          </a:xfrm>
        </p:spPr>
      </p:pic>
      <p:pic>
        <p:nvPicPr>
          <p:cNvPr id="6148" name="Immagine 8" descr="Risultati immagini per mandela mu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4629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-15875" y="2413000"/>
          <a:ext cx="3594100" cy="4480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4100"/>
              </a:tblGrid>
              <a:tr h="447992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Nel 1990 viene </a:t>
                      </a:r>
                      <a:r>
                        <a:rPr lang="it-IT" sz="3200" b="1" dirty="0" smtClean="0">
                          <a:solidFill>
                            <a:schemeClr val="tx1"/>
                          </a:solidFill>
                        </a:rPr>
                        <a:t>liberato</a:t>
                      </a: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Nel 1993 riceve il Premio </a:t>
                      </a:r>
                      <a:r>
                        <a:rPr lang="it-IT" sz="3200" b="1" dirty="0" smtClean="0">
                          <a:solidFill>
                            <a:schemeClr val="tx1"/>
                          </a:solidFill>
                        </a:rPr>
                        <a:t>Nobel</a:t>
                      </a: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 per la </a:t>
                      </a:r>
                      <a:r>
                        <a:rPr lang="it-IT" sz="3200" b="1" dirty="0" smtClean="0">
                          <a:solidFill>
                            <a:schemeClr val="tx1"/>
                          </a:solidFill>
                        </a:rPr>
                        <a:t>Pace</a:t>
                      </a: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sz="3200" b="0" dirty="0" smtClean="0">
                          <a:solidFill>
                            <a:schemeClr val="tx1"/>
                          </a:solidFill>
                        </a:rPr>
                        <a:t>Nel</a:t>
                      </a:r>
                      <a:r>
                        <a:rPr lang="it-IT" sz="3200" b="0" baseline="0" dirty="0" smtClean="0">
                          <a:solidFill>
                            <a:schemeClr val="tx1"/>
                          </a:solidFill>
                        </a:rPr>
                        <a:t> 1994 è </a:t>
                      </a:r>
                      <a:r>
                        <a:rPr lang="it-IT" sz="3200" b="1" baseline="0" dirty="0" smtClean="0">
                          <a:solidFill>
                            <a:schemeClr val="tx1"/>
                          </a:solidFill>
                        </a:rPr>
                        <a:t>eletto Presidente</a:t>
                      </a:r>
                      <a:r>
                        <a:rPr lang="it-IT" sz="3200" b="0" baseline="0" dirty="0" smtClean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it-IT" sz="3200" b="1" baseline="0" dirty="0" smtClean="0">
                          <a:solidFill>
                            <a:schemeClr val="tx1"/>
                          </a:solidFill>
                        </a:rPr>
                        <a:t>Sud Africa</a:t>
                      </a:r>
                      <a:r>
                        <a:rPr lang="it-IT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it-IT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690" marB="45690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684213" y="1014413"/>
          <a:ext cx="7416800" cy="350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3505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Town</a:t>
                      </a:r>
                      <a:r>
                        <a:rPr lang="it-IT" sz="32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(città sede del parlamento), </a:t>
                      </a:r>
                      <a:r>
                        <a:rPr lang="it-IT" sz="3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Johannesburg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(capitale finanziaria) e </a:t>
                      </a:r>
                      <a:r>
                        <a:rPr lang="it-IT" sz="3200" b="1" u="sng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Robben</a:t>
                      </a:r>
                      <a:r>
                        <a:rPr lang="it-IT" sz="3200" b="1" u="sng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Island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isola-prigione,</a:t>
                      </a:r>
                      <a:r>
                        <a:rPr lang="it-IT" sz="3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oggi Patrimonio Mondiale dell'Umanità e aperta al pubblico, in cui Mandela ha trascorso 18 dei suoi </a:t>
                      </a:r>
                      <a:r>
                        <a:rPr lang="it-IT" sz="32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anni 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32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reclusione</a:t>
                      </a:r>
                      <a:r>
                        <a:rPr lang="it-IT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2" marB="45732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7950" y="260350"/>
          <a:ext cx="8785225" cy="54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5225"/>
              </a:tblGrid>
              <a:tr h="549275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LE RIPRESE SONO STATE FATTE IN SUD AFRICA</a:t>
                      </a:r>
                      <a:endParaRPr lang="it-IT" sz="2800" dirty="0"/>
                    </a:p>
                  </a:txBody>
                  <a:tcPr marL="91452" marR="91452" marT="45770" marB="45770"/>
                </a:tc>
              </a:tr>
            </a:tbl>
          </a:graphicData>
        </a:graphic>
      </p:graphicFrame>
      <p:pic>
        <p:nvPicPr>
          <p:cNvPr id="7182" name="Immagine 9" descr="http://player.slideplayer.it/17/5408212/data/images/img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3113"/>
            <a:ext cx="3600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Immagine 10" descr="Risultati immagini per sud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3113"/>
            <a:ext cx="3095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785225" cy="58324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Il film ruota attorno alla figura di </a:t>
            </a:r>
            <a:r>
              <a:rPr lang="it-IT" altLang="it-IT" b="1" dirty="0" smtClean="0">
                <a:latin typeface="+mj-lt"/>
                <a:ea typeface="Calibri" pitchFamily="34" charset="0"/>
                <a:cs typeface="Times New Roman" pitchFamily="18" charset="0"/>
              </a:rPr>
              <a:t>Nelson Mandela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, interpretato da Morgan Freeman, ed  a </a:t>
            </a:r>
            <a:r>
              <a:rPr lang="it-IT" altLang="it-IT" b="1" dirty="0" smtClean="0">
                <a:latin typeface="+mj-lt"/>
                <a:ea typeface="Calibri" pitchFamily="34" charset="0"/>
                <a:cs typeface="Times New Roman" pitchFamily="18" charset="0"/>
              </a:rPr>
              <a:t>Francois </a:t>
            </a:r>
            <a:r>
              <a:rPr lang="it-IT" altLang="it-IT" b="1" dirty="0" err="1" smtClean="0">
                <a:latin typeface="+mj-lt"/>
                <a:ea typeface="Calibri" pitchFamily="34" charset="0"/>
                <a:cs typeface="Times New Roman" pitchFamily="18" charset="0"/>
              </a:rPr>
              <a:t>Pienaar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, capitano degli </a:t>
            </a:r>
            <a:r>
              <a:rPr lang="it-IT" altLang="it-IT" b="1" dirty="0" err="1" smtClean="0">
                <a:latin typeface="+mj-lt"/>
                <a:ea typeface="Calibri" pitchFamily="34" charset="0"/>
                <a:cs typeface="Times New Roman" pitchFamily="18" charset="0"/>
              </a:rPr>
              <a:t>Springboks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, squadra di rugby del Sud Africa, interpretato da Matt Damon.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E’ la storia di umanità tra </a:t>
            </a:r>
            <a:r>
              <a:rPr lang="it-IT" altLang="it-IT" b="1" dirty="0" err="1" smtClean="0">
                <a:latin typeface="+mj-lt"/>
                <a:ea typeface="Calibri" pitchFamily="34" charset="0"/>
                <a:cs typeface="Times New Roman" pitchFamily="18" charset="0"/>
              </a:rPr>
              <a:t>Madiba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 (nome che </a:t>
            </a:r>
            <a:r>
              <a:rPr lang="it-IT" dirty="0" smtClean="0">
                <a:latin typeface="+mj-lt"/>
                <a:ea typeface="Calibri" pitchFamily="34" charset="0"/>
                <a:cs typeface="Times New Roman" pitchFamily="18" charset="0"/>
              </a:rPr>
              <a:t>deriva </a:t>
            </a:r>
            <a:r>
              <a:rPr lang="it-IT" dirty="0">
                <a:latin typeface="+mj-lt"/>
                <a:ea typeface="Calibri" pitchFamily="34" charset="0"/>
                <a:cs typeface="Times New Roman" pitchFamily="18" charset="0"/>
              </a:rPr>
              <a:t>dal clan </a:t>
            </a:r>
            <a:r>
              <a:rPr lang="it-IT" dirty="0" err="1">
                <a:latin typeface="+mj-lt"/>
                <a:ea typeface="Calibri" pitchFamily="34" charset="0"/>
                <a:cs typeface="Times New Roman" pitchFamily="18" charset="0"/>
              </a:rPr>
              <a:t>Xhosa</a:t>
            </a:r>
            <a:r>
              <a:rPr lang="it-IT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t-IT" dirty="0" smtClean="0">
                <a:latin typeface="+mj-lt"/>
                <a:ea typeface="Calibri" pitchFamily="34" charset="0"/>
                <a:cs typeface="Times New Roman" pitchFamily="18" charset="0"/>
              </a:rPr>
              <a:t>- la </a:t>
            </a:r>
            <a:r>
              <a:rPr lang="it-IT" dirty="0">
                <a:latin typeface="+mj-lt"/>
                <a:ea typeface="Calibri" pitchFamily="34" charset="0"/>
                <a:cs typeface="Times New Roman" pitchFamily="18" charset="0"/>
              </a:rPr>
              <a:t>sua etnia di </a:t>
            </a:r>
            <a:r>
              <a:rPr lang="it-IT" dirty="0" smtClean="0">
                <a:latin typeface="+mj-lt"/>
                <a:ea typeface="Calibri" pitchFamily="34" charset="0"/>
                <a:cs typeface="Times New Roman" pitchFamily="18" charset="0"/>
              </a:rPr>
              <a:t>appartenenza) 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e il suo popolo per l’</a:t>
            </a:r>
            <a:r>
              <a:rPr lang="it-IT" altLang="it-IT" b="1" dirty="0" smtClean="0">
                <a:latin typeface="+mj-lt"/>
                <a:ea typeface="Calibri" pitchFamily="34" charset="0"/>
                <a:cs typeface="Times New Roman" pitchFamily="18" charset="0"/>
              </a:rPr>
              <a:t>unione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 e </a:t>
            </a:r>
            <a:r>
              <a:rPr lang="it-IT" altLang="it-IT" b="1" dirty="0" smtClean="0">
                <a:latin typeface="+mj-lt"/>
                <a:ea typeface="Calibri" pitchFamily="34" charset="0"/>
                <a:cs typeface="Times New Roman" pitchFamily="18" charset="0"/>
              </a:rPr>
              <a:t>riconciliazione </a:t>
            </a:r>
            <a:r>
              <a:rPr lang="it-IT" altLang="it-IT" dirty="0" smtClean="0">
                <a:latin typeface="+mj-lt"/>
                <a:ea typeface="Calibri" pitchFamily="34" charset="0"/>
                <a:cs typeface="Times New Roman" pitchFamily="18" charset="0"/>
              </a:rPr>
              <a:t>del Sud Africa, dopo l’abolizione dell’apartheid nel 1994.</a:t>
            </a:r>
            <a:endParaRPr lang="it-IT" altLang="it-IT" b="1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229600" cy="41052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 eaLnBrk="1" hangingPunct="1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it-IT" altLang="it-IT" sz="4400" smtClean="0"/>
          </a:p>
          <a:p>
            <a:pPr marL="339725" indent="-339725" eaLnBrk="1" hangingPunct="1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4400" smtClean="0"/>
              <a:t>è il racconto di un popolo che  ha sorpreso il mondo costruendo una nazione sui diritti e non sulla vendetta.</a:t>
            </a:r>
          </a:p>
          <a:p>
            <a:pPr marL="339725" indent="-339725" eaLnBrk="1" hangingPunct="1">
              <a:buFont typeface="Arial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it-IT" altLang="it-IT" smtClean="0"/>
          </a:p>
        </p:txBody>
      </p:sp>
      <p:pic>
        <p:nvPicPr>
          <p:cNvPr id="9219" name="Immagine 4" descr="SUD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3590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magine 5" descr="http://player.slideplayer.it/17/5408212/data/images/img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4138"/>
            <a:ext cx="4102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1139825"/>
          </a:xfrm>
        </p:spPr>
        <p:txBody>
          <a:bodyPr/>
          <a:lstStyle/>
          <a:p>
            <a:pPr eaLnBrk="1" hangingPunct="1"/>
            <a:r>
              <a:rPr lang="it-IT" altLang="it-IT" smtClean="0"/>
              <a:t>1994: MADIBA Presidente </a:t>
            </a:r>
            <a:r>
              <a:rPr lang="it-IT" smtClean="0"/>
              <a:t>della "Rainbow Nation" </a:t>
            </a:r>
            <a:r>
              <a:rPr lang="it-IT" sz="3200" smtClean="0"/>
              <a:t>Paese dell'arcobaleno </a:t>
            </a:r>
            <a:endParaRPr lang="it-IT" altLang="it-IT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557338"/>
            <a:ext cx="5003800" cy="5195887"/>
          </a:xfrm>
        </p:spPr>
        <p:txBody>
          <a:bodyPr/>
          <a:lstStyle/>
          <a:p>
            <a:r>
              <a:rPr lang="it-IT" sz="2000" smtClean="0"/>
              <a:t>     </a:t>
            </a:r>
            <a:r>
              <a:rPr lang="it-IT" sz="3600" smtClean="0"/>
              <a:t>Appena entrato in carica, il Sud Africa è sull’orlo di una </a:t>
            </a:r>
            <a:r>
              <a:rPr lang="it-IT" sz="3600" b="1" smtClean="0"/>
              <a:t>guerra civile</a:t>
            </a:r>
            <a:r>
              <a:rPr lang="it-IT" sz="3600" smtClean="0"/>
              <a:t> perché ancora diviso dall'</a:t>
            </a:r>
            <a:r>
              <a:rPr lang="it-IT" sz="3600" b="1" smtClean="0"/>
              <a:t>odio fra i neri </a:t>
            </a:r>
            <a:r>
              <a:rPr lang="it-IT" sz="3600" smtClean="0"/>
              <a:t>e i </a:t>
            </a:r>
            <a:r>
              <a:rPr lang="it-IT" sz="3600" b="1" smtClean="0"/>
              <a:t>bianchi afrikaner</a:t>
            </a:r>
            <a:r>
              <a:rPr lang="it-IT" sz="3600" smtClean="0"/>
              <a:t>. </a:t>
            </a:r>
          </a:p>
          <a:p>
            <a:endParaRPr lang="it-IT" smtClean="0"/>
          </a:p>
          <a:p>
            <a:endParaRPr lang="it-IT" smtClean="0"/>
          </a:p>
          <a:p>
            <a:endParaRPr lang="it-IT" altLang="it-IT" sz="2000" smtClean="0">
              <a:solidFill>
                <a:schemeClr val="tx1"/>
              </a:solidFill>
            </a:endParaRPr>
          </a:p>
        </p:txBody>
      </p:sp>
      <p:pic>
        <p:nvPicPr>
          <p:cNvPr id="10244" name="Immagine 6" descr="http://i.huffpost.com/gadgets/slideshows/268621/slide_268621_1858205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57338"/>
            <a:ext cx="42672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3813" y="5921375"/>
          <a:ext cx="5988050" cy="79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050"/>
              </a:tblGrid>
              <a:tr h="793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/>
                        <a:t>Incarico ricoperto dal 1994 al 1999</a:t>
                      </a:r>
                      <a:endParaRPr lang="it-IT" sz="2400" dirty="0" smtClean="0"/>
                    </a:p>
                    <a:p>
                      <a:endParaRPr lang="it-IT" sz="1800" dirty="0"/>
                    </a:p>
                  </a:txBody>
                  <a:tcPr marL="91430" marR="91430" marT="45793" marB="4579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532</Words>
  <Application>Microsoft Office PowerPoint</Application>
  <PresentationFormat>Presentazione su schermo (4:3)</PresentationFormat>
  <Paragraphs>81</Paragraphs>
  <Slides>34</Slides>
  <Notes>13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Calibri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Condannato tre volte: nel 1956,1962,1963 (all’ergastolo).  In prigione si laurea in Legge per corrispondenza all’University of London Detenuto 46664 : il suo codice di matricola </vt:lpstr>
      <vt:lpstr>Presentazione standard di PowerPoint</vt:lpstr>
      <vt:lpstr>Presentazione standard di PowerPoint</vt:lpstr>
      <vt:lpstr>Presentazione standard di PowerPoint</vt:lpstr>
      <vt:lpstr>1994: MADIBA Presidente della "Rainbow Nation" Paese dell'arcobaleno </vt:lpstr>
      <vt:lpstr>Presentazione standard di PowerPoint</vt:lpstr>
      <vt:lpstr>Presentazione standard di PowerPoint</vt:lpstr>
      <vt:lpstr>Presentazione standard di PowerPoint</vt:lpstr>
      <vt:lpstr>Il motto: Una squadra, un Paese</vt:lpstr>
      <vt:lpstr>Presentazione standard di PowerPoint</vt:lpstr>
      <vt:lpstr>OLIMPIADI DI ATENE 2004</vt:lpstr>
      <vt:lpstr>Mandela ed Ali: un guantone per i diritti dei neri</vt:lpstr>
      <vt:lpstr>L’O.N.U. nel 2009 ha proclamato il MANDELA DAY</vt:lpstr>
      <vt:lpstr>Il 15/12/2013 muore a 95 anni.  Il mondo piange il leader della Nazione Arcobaleno.  I suoi ideali gli sopravvivono… portiamo avanti le sue idee… </vt:lpstr>
      <vt:lpstr>Presentazione standard di PowerPoint</vt:lpstr>
      <vt:lpstr>MADIBA: ispiratore di Barack Obama                                                                         44°Presidente USA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SOLARE</dc:title>
  <dc:creator>Raffaele Bini</dc:creator>
  <cp:lastModifiedBy>MASTER</cp:lastModifiedBy>
  <cp:revision>154</cp:revision>
  <cp:lastPrinted>1601-01-01T00:00:00Z</cp:lastPrinted>
  <dcterms:created xsi:type="dcterms:W3CDTF">2013-03-13T15:54:39Z</dcterms:created>
  <dcterms:modified xsi:type="dcterms:W3CDTF">2017-02-04T16:32:16Z</dcterms:modified>
</cp:coreProperties>
</file>